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Farnsworth" userId="e1150d73-943c-4f7d-9c18-5cbe05b3f9f1" providerId="ADAL" clId="{9DDD1A15-BA1E-47E6-BD49-9E2A5D1F1E10}"/>
    <pc:docChg chg="modSld">
      <pc:chgData name="Amy Farnsworth" userId="e1150d73-943c-4f7d-9c18-5cbe05b3f9f1" providerId="ADAL" clId="{9DDD1A15-BA1E-47E6-BD49-9E2A5D1F1E10}" dt="2025-01-30T18:45:45.811" v="73" actId="20577"/>
      <pc:docMkLst>
        <pc:docMk/>
      </pc:docMkLst>
      <pc:sldChg chg="modSp mod">
        <pc:chgData name="Amy Farnsworth" userId="e1150d73-943c-4f7d-9c18-5cbe05b3f9f1" providerId="ADAL" clId="{9DDD1A15-BA1E-47E6-BD49-9E2A5D1F1E10}" dt="2025-01-30T18:45:20.381" v="20" actId="20577"/>
        <pc:sldMkLst>
          <pc:docMk/>
          <pc:sldMk cId="613929199" sldId="261"/>
        </pc:sldMkLst>
        <pc:spChg chg="mod">
          <ac:chgData name="Amy Farnsworth" userId="e1150d73-943c-4f7d-9c18-5cbe05b3f9f1" providerId="ADAL" clId="{9DDD1A15-BA1E-47E6-BD49-9E2A5D1F1E10}" dt="2025-01-30T18:45:20.381" v="20" actId="20577"/>
          <ac:spMkLst>
            <pc:docMk/>
            <pc:sldMk cId="613929199" sldId="261"/>
            <ac:spMk id="3" creationId="{9B2782FC-7B8A-AC0C-E06F-76208FD144BC}"/>
          </ac:spMkLst>
        </pc:spChg>
      </pc:sldChg>
      <pc:sldChg chg="modSp mod">
        <pc:chgData name="Amy Farnsworth" userId="e1150d73-943c-4f7d-9c18-5cbe05b3f9f1" providerId="ADAL" clId="{9DDD1A15-BA1E-47E6-BD49-9E2A5D1F1E10}" dt="2025-01-30T18:45:45.811" v="73" actId="20577"/>
        <pc:sldMkLst>
          <pc:docMk/>
          <pc:sldMk cId="2024537200" sldId="262"/>
        </pc:sldMkLst>
        <pc:spChg chg="mod">
          <ac:chgData name="Amy Farnsworth" userId="e1150d73-943c-4f7d-9c18-5cbe05b3f9f1" providerId="ADAL" clId="{9DDD1A15-BA1E-47E6-BD49-9E2A5D1F1E10}" dt="2025-01-30T18:45:45.811" v="73" actId="20577"/>
          <ac:spMkLst>
            <pc:docMk/>
            <pc:sldMk cId="2024537200" sldId="262"/>
            <ac:spMk id="3" creationId="{9B2782FC-7B8A-AC0C-E06F-76208FD144B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A1169-4996-103A-32E6-B6B9E7C782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8C393F-F3C9-A9BE-976C-148F2A0E28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388287-1303-2000-F8BC-B7637B007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31920-22F6-9ED5-FE9C-EA4230C6C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73BD5-53F6-0E19-1A66-266944E34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541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FB76E-5A01-3E59-2F43-99E283AD6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CF9E1-F373-CA8B-901A-22422A10C3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AF9B5B-E158-BDEB-C59F-C3BD40754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718C31-1ED6-03BA-A01C-6EC698061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F472-882B-F4D1-983C-1BA67E8CD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436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06457-3183-6E12-6578-63C1F8A31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FF2B0B-D54F-FB99-3ACD-BE94A040F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BFC8A5-49AC-9B83-3BBE-60BE64C71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D6815F-A36A-E280-F233-A1519F2F8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31A21-1CD9-9879-FC3D-3D37BD746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49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64359-2E74-2208-322C-9E8515835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0E87B-58B2-9506-B767-CA1D343E05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B3D5E5-2CB3-7196-F94C-09BF320837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AD07C-AE18-E299-2D81-9B07C53EC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58A8A-D928-41AB-583A-3C8378A2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E089D5-D50F-87DE-8977-D75412BA0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67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35B70-E966-F9C5-E31C-B3F0FB7DF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FC9D1-1181-2DFA-A2D1-FAFB4A9F3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40D357-C1B7-850B-6040-B7AFF902CC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65E092-0A03-44F1-A92C-6216E1DD53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B8C575-7088-4317-7FA8-279441DBEB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C1176C-7387-D6EF-D7D7-41F2B27C4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200104-085A-BF48-4E2D-DF63E7A5F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CF15C9-BD83-DF50-1581-02A2BA154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55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B8E67-3B3B-CFA4-473D-53B0DB03C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0B43EC-12AE-81B9-96EC-DC2D06945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5A0AC3-F09D-FBA8-4043-E46CE140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F334CA-CFD1-C19A-EC84-062DC99D9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051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78D2C0-9BC5-846A-D2D9-0E2083BDF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45D47D-8A78-85E4-0117-ABC26C950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9A2686-3A4F-330F-898E-0C8EB8121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932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9CBF7-0A0B-5350-DE5C-A8B5A6517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A2327-85C3-84B7-E8DD-A826775964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56BB67-AA9F-E741-9CB8-F176F7063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60E897-212A-7841-C73F-652BE2528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8EA20D-770C-2415-D21F-52F781EB2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E67E99-1369-01CC-9234-CBEE82E8E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29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6ECBB-B2C8-1520-5AEA-1FE12A72A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8C655F-97B8-841F-1271-5750FA648F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D030F-D8DD-3428-CA1D-CD48D61AC6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D6F29C-F7E9-E127-0CAE-88905104E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4FDD5-62AF-94E0-BF14-477BAF8AF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B1B7E8-B17A-DA95-0D7E-E40A6D053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481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3CEB5-B09B-5A04-F86B-B2E7D366A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8DE9F1-3DF1-708A-7CD6-7B3CF7D377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4587BC-6585-4C19-9F53-097BEBB16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CD9F6-C3C0-301F-4BBA-62BA4D998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C758A-FCFA-8CD8-BCB6-7F6827E79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301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17E57A-4829-2552-0E0E-7833C01429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71A402-91CE-C97A-75CF-3FBE604DDC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D8817-6301-1922-9C06-D754C633B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A938F2-5E6E-F294-A987-C3F43CE7B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47F16-AA53-5C08-759F-BC418BAB3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574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36C373-6A7E-512C-7C53-526D35C72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70EBF7-9EE2-4C9E-DE82-479544EDF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951C6-97CE-ED80-2578-11DFA2B03A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69D492-E648-4CB2-B67F-421F51BE6F4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A92441-C14A-29F6-6198-D00A4EDE9D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ACDE3-7D57-5C50-2281-A2ADDD1A90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06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FC2EC1A-3C55-96AA-A5F7-76705E453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165367"/>
            <a:ext cx="9144000" cy="978897"/>
          </a:xfrm>
        </p:spPr>
        <p:txBody>
          <a:bodyPr/>
          <a:lstStyle/>
          <a:p>
            <a:r>
              <a:rPr lang="en-GB" u="sng" dirty="0"/>
              <a:t>Open morning </a:t>
            </a:r>
          </a:p>
          <a:p>
            <a:r>
              <a:rPr lang="en-GB" u="sng" dirty="0"/>
              <a:t>24.09.24</a:t>
            </a:r>
          </a:p>
        </p:txBody>
      </p:sp>
      <p:pic>
        <p:nvPicPr>
          <p:cNvPr id="1026" name="Picture 2" descr="Homepage | Sounds-Write">
            <a:extLst>
              <a:ext uri="{FF2B5EF4-FFF2-40B4-BE49-F238E27FC236}">
                <a16:creationId xmlns:a16="http://schemas.microsoft.com/office/drawing/2014/main" id="{94CFF42C-2112-D94F-E35C-C781F97DD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110" y="165700"/>
            <a:ext cx="8622890" cy="485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C3BB97-6A8D-22DF-48A1-16AE90073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668" y="481247"/>
            <a:ext cx="3296110" cy="103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94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6CEBD0-88BD-EA6D-4AF1-324D8F099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5400"/>
              <a:t>What is Sounds Write? 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57DF-CFDF-92A5-5752-34F2171B2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GB" sz="2200" b="0" i="0">
                <a:effectLst/>
                <a:highlight>
                  <a:srgbClr val="FFFFFF"/>
                </a:highlight>
                <a:latin typeface="Roboto" panose="020F0502020204030204" pitchFamily="2" charset="0"/>
              </a:rPr>
              <a:t>Sounds-Write is an </a:t>
            </a:r>
            <a:r>
              <a:rPr lang="en-GB" sz="2200" b="1" i="0">
                <a:effectLst/>
                <a:latin typeface="Roboto" panose="020F0502020204030204" pitchFamily="2" charset="0"/>
              </a:rPr>
              <a:t>evidence-based highly structured, synthetic, linguistic phonics program.</a:t>
            </a:r>
          </a:p>
          <a:p>
            <a:r>
              <a:rPr lang="en-GB" sz="2200">
                <a:latin typeface="Roboto" panose="020F0502020204030204" pitchFamily="2" charset="0"/>
              </a:rPr>
              <a:t>It is taught daily in EYFS, Year 1 and Year 2. </a:t>
            </a:r>
          </a:p>
          <a:p>
            <a:r>
              <a:rPr lang="en-GB" sz="2200">
                <a:latin typeface="Roboto" panose="020F0502020204030204" pitchFamily="2" charset="0"/>
              </a:rPr>
              <a:t>In KS2 the child who need to continue with their phonics will receive intervention ‘boosters’.</a:t>
            </a:r>
          </a:p>
          <a:p>
            <a:r>
              <a:rPr lang="en-GB" sz="2200">
                <a:latin typeface="Roboto" panose="020F0502020204030204" pitchFamily="2" charset="0"/>
              </a:rPr>
              <a:t>Children will learn to recognise and read sounds before they write them. </a:t>
            </a:r>
            <a:endParaRPr lang="en-GB" sz="2200"/>
          </a:p>
        </p:txBody>
      </p:sp>
      <p:pic>
        <p:nvPicPr>
          <p:cNvPr id="4" name="Picture 2" descr="Homepage | Sounds-Write">
            <a:extLst>
              <a:ext uri="{FF2B5EF4-FFF2-40B4-BE49-F238E27FC236}">
                <a16:creationId xmlns:a16="http://schemas.microsoft.com/office/drawing/2014/main" id="{753344B7-55F6-B134-EF7A-CC2D3094B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63840" y="915169"/>
            <a:ext cx="4014216" cy="225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831D52-980E-41AA-2C3B-38C5E1214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0" y="4537913"/>
            <a:ext cx="3995928" cy="125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51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6CEBD0-88BD-EA6D-4AF1-324D8F099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5400"/>
              <a:t>The Initial Code 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57DF-CFDF-92A5-5752-34F2171B2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GB" sz="2200" b="0" i="0">
                <a:effectLst/>
                <a:highlight>
                  <a:srgbClr val="FFFFFF"/>
                </a:highlight>
                <a:latin typeface="Roboto" panose="020F0502020204030204" pitchFamily="2" charset="0"/>
              </a:rPr>
              <a:t>Phonics starts from the first week EYFS child join school. </a:t>
            </a:r>
          </a:p>
          <a:p>
            <a:r>
              <a:rPr lang="en-GB" sz="2200">
                <a:highlight>
                  <a:srgbClr val="FFFFFF"/>
                </a:highlight>
                <a:latin typeface="Roboto" panose="020F0502020204030204" pitchFamily="2" charset="0"/>
              </a:rPr>
              <a:t>Children will start with the </a:t>
            </a:r>
            <a:r>
              <a:rPr lang="en-GB" sz="2200" b="1">
                <a:highlight>
                  <a:srgbClr val="FFFFFF"/>
                </a:highlight>
                <a:latin typeface="Roboto" panose="020F0502020204030204" pitchFamily="2" charset="0"/>
              </a:rPr>
              <a:t>initial code</a:t>
            </a:r>
            <a:r>
              <a:rPr lang="en-GB" sz="2200">
                <a:highlight>
                  <a:srgbClr val="FFFFFF"/>
                </a:highlight>
                <a:latin typeface="Roboto" panose="020F0502020204030204" pitchFamily="2" charset="0"/>
              </a:rPr>
              <a:t>, individual sounds that when placed together </a:t>
            </a:r>
            <a:r>
              <a:rPr lang="en-GB" sz="2200" b="1">
                <a:highlight>
                  <a:srgbClr val="FFFFFF"/>
                </a:highlight>
                <a:latin typeface="Roboto" panose="020F0502020204030204" pitchFamily="2" charset="0"/>
              </a:rPr>
              <a:t>‘build a word’. </a:t>
            </a:r>
          </a:p>
          <a:p>
            <a:r>
              <a:rPr lang="en-GB" sz="2200">
                <a:highlight>
                  <a:srgbClr val="FFFFFF"/>
                </a:highlight>
                <a:latin typeface="Roboto" panose="020F0502020204030204" pitchFamily="2" charset="0"/>
              </a:rPr>
              <a:t>They will be taught how to </a:t>
            </a:r>
            <a:r>
              <a:rPr lang="en-GB" sz="2200" b="1">
                <a:highlight>
                  <a:srgbClr val="FFFFFF"/>
                </a:highlight>
                <a:latin typeface="Roboto" panose="020F0502020204030204" pitchFamily="2" charset="0"/>
              </a:rPr>
              <a:t>segment</a:t>
            </a:r>
            <a:r>
              <a:rPr lang="en-GB" sz="2200">
                <a:highlight>
                  <a:srgbClr val="FFFFFF"/>
                </a:highlight>
                <a:latin typeface="Roboto" panose="020F0502020204030204" pitchFamily="2" charset="0"/>
              </a:rPr>
              <a:t> and </a:t>
            </a:r>
            <a:r>
              <a:rPr lang="en-GB" sz="2200" b="1">
                <a:highlight>
                  <a:srgbClr val="FFFFFF"/>
                </a:highlight>
                <a:latin typeface="Roboto" panose="020F0502020204030204" pitchFamily="2" charset="0"/>
              </a:rPr>
              <a:t>blend.</a:t>
            </a:r>
          </a:p>
          <a:p>
            <a:r>
              <a:rPr lang="en-GB" sz="2200">
                <a:highlight>
                  <a:srgbClr val="FFFFFF"/>
                </a:highlight>
                <a:latin typeface="Roboto" panose="020F0502020204030204" pitchFamily="2" charset="0"/>
              </a:rPr>
              <a:t>This begins their journey to </a:t>
            </a:r>
            <a:r>
              <a:rPr lang="en-GB" sz="2200" b="1">
                <a:highlight>
                  <a:srgbClr val="FFFFFF"/>
                </a:highlight>
                <a:latin typeface="Roboto" panose="020F0502020204030204" pitchFamily="2" charset="0"/>
              </a:rPr>
              <a:t>reading</a:t>
            </a:r>
            <a:r>
              <a:rPr lang="en-GB" sz="2200">
                <a:highlight>
                  <a:srgbClr val="FFFFFF"/>
                </a:highlight>
                <a:latin typeface="Roboto" panose="020F0502020204030204" pitchFamily="2" charset="0"/>
              </a:rPr>
              <a:t>, </a:t>
            </a:r>
            <a:r>
              <a:rPr lang="en-GB" sz="2200" b="1">
                <a:highlight>
                  <a:srgbClr val="FFFFFF"/>
                </a:highlight>
                <a:latin typeface="Roboto" panose="020F0502020204030204" pitchFamily="2" charset="0"/>
              </a:rPr>
              <a:t>spelling</a:t>
            </a:r>
            <a:r>
              <a:rPr lang="en-GB" sz="2200">
                <a:highlight>
                  <a:srgbClr val="FFFFFF"/>
                </a:highlight>
                <a:latin typeface="Roboto" panose="020F0502020204030204" pitchFamily="2" charset="0"/>
              </a:rPr>
              <a:t> and </a:t>
            </a:r>
            <a:r>
              <a:rPr lang="en-GB" sz="2200" b="1">
                <a:highlight>
                  <a:srgbClr val="FFFFFF"/>
                </a:highlight>
                <a:latin typeface="Roboto" panose="020F0502020204030204" pitchFamily="2" charset="0"/>
              </a:rPr>
              <a:t>writing</a:t>
            </a:r>
            <a:r>
              <a:rPr lang="en-GB" sz="2200">
                <a:highlight>
                  <a:srgbClr val="FFFFFF"/>
                </a:highlight>
                <a:latin typeface="Roboto" panose="020F0502020204030204" pitchFamily="2" charset="0"/>
              </a:rPr>
              <a:t>. </a:t>
            </a:r>
            <a:endParaRPr lang="en-GB" sz="2200"/>
          </a:p>
        </p:txBody>
      </p:sp>
      <p:pic>
        <p:nvPicPr>
          <p:cNvPr id="4" name="Picture 2" descr="Homepage | Sounds-Write">
            <a:extLst>
              <a:ext uri="{FF2B5EF4-FFF2-40B4-BE49-F238E27FC236}">
                <a16:creationId xmlns:a16="http://schemas.microsoft.com/office/drawing/2014/main" id="{753344B7-55F6-B134-EF7A-CC2D3094B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63840" y="915169"/>
            <a:ext cx="4014216" cy="225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831D52-980E-41AA-2C3B-38C5E1214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0" y="4537913"/>
            <a:ext cx="3995928" cy="125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43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CEBD0-88BD-EA6D-4AF1-324D8F099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Extended Code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57DF-CFDF-92A5-5752-34F2171B2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117110"/>
          </a:xfrm>
        </p:spPr>
        <p:txBody>
          <a:bodyPr/>
          <a:lstStyle/>
          <a:p>
            <a:r>
              <a:rPr lang="en-GB" b="0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Roboto" panose="020F0502020204030204" pitchFamily="2" charset="0"/>
              </a:rPr>
              <a:t>In Year 1, children will recall previously taught sounds from the initial code. </a:t>
            </a:r>
          </a:p>
          <a:p>
            <a:r>
              <a:rPr lang="en-GB" dirty="0">
                <a:solidFill>
                  <a:srgbClr val="111111"/>
                </a:solidFill>
                <a:highlight>
                  <a:srgbClr val="FFFFFF"/>
                </a:highlight>
                <a:latin typeface="Roboto" panose="020F0502020204030204" pitchFamily="2" charset="0"/>
              </a:rPr>
              <a:t>They will then move on to the </a:t>
            </a:r>
            <a:r>
              <a:rPr lang="en-GB" b="1" dirty="0">
                <a:solidFill>
                  <a:srgbClr val="111111"/>
                </a:solidFill>
                <a:highlight>
                  <a:srgbClr val="FFFFFF"/>
                </a:highlight>
                <a:latin typeface="Roboto" panose="020F0502020204030204" pitchFamily="2" charset="0"/>
              </a:rPr>
              <a:t>extended code. </a:t>
            </a:r>
          </a:p>
          <a:p>
            <a:r>
              <a:rPr lang="en-GB" dirty="0">
                <a:solidFill>
                  <a:srgbClr val="111111"/>
                </a:solidFill>
                <a:highlight>
                  <a:srgbClr val="FFFFFF"/>
                </a:highlight>
                <a:latin typeface="Roboto" panose="020F0502020204030204" pitchFamily="2" charset="0"/>
              </a:rPr>
              <a:t>They will learn a new sound and the various ways to spell it.</a:t>
            </a:r>
          </a:p>
          <a:p>
            <a:endParaRPr lang="en-GB" dirty="0">
              <a:solidFill>
                <a:srgbClr val="111111"/>
              </a:solidFill>
              <a:highlight>
                <a:srgbClr val="FFFFFF"/>
              </a:highlight>
              <a:latin typeface="Roboto" panose="020F0502020204030204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Homepage | Sounds-Write">
            <a:extLst>
              <a:ext uri="{FF2B5EF4-FFF2-40B4-BE49-F238E27FC236}">
                <a16:creationId xmlns:a16="http://schemas.microsoft.com/office/drawing/2014/main" id="{753344B7-55F6-B134-EF7A-CC2D3094B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722" y="4914682"/>
            <a:ext cx="3201337" cy="180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831D52-980E-41AA-2C3B-38C5E1214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4126" y="5525195"/>
            <a:ext cx="3296110" cy="10383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A9D757-D90C-E01E-3B73-C0A0CC3CD83D}"/>
              </a:ext>
            </a:extLst>
          </p:cNvPr>
          <p:cNvSpPr txBox="1"/>
          <p:nvPr/>
        </p:nvSpPr>
        <p:spPr>
          <a:xfrm>
            <a:off x="838200" y="3942735"/>
            <a:ext cx="5572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ae</a:t>
            </a:r>
          </a:p>
          <a:p>
            <a:r>
              <a:rPr lang="en-GB" b="1" dirty="0"/>
              <a:t>ay </a:t>
            </a:r>
            <a:r>
              <a:rPr lang="en-GB" dirty="0"/>
              <a:t>                                  </a:t>
            </a:r>
            <a:r>
              <a:rPr lang="en-GB" b="1" dirty="0"/>
              <a:t>ai </a:t>
            </a:r>
            <a:r>
              <a:rPr lang="en-GB" dirty="0"/>
              <a:t>                               </a:t>
            </a:r>
            <a:r>
              <a:rPr lang="en-GB" b="1" dirty="0"/>
              <a:t>ae                          a-e</a:t>
            </a:r>
          </a:p>
          <a:p>
            <a:r>
              <a:rPr lang="en-GB" dirty="0"/>
              <a:t>pl</a:t>
            </a:r>
            <a:r>
              <a:rPr lang="en-GB" b="1" dirty="0"/>
              <a:t>ay </a:t>
            </a:r>
            <a:r>
              <a:rPr lang="en-GB" dirty="0"/>
              <a:t>                             r</a:t>
            </a:r>
            <a:r>
              <a:rPr lang="en-GB" b="1" dirty="0"/>
              <a:t>ai</a:t>
            </a:r>
            <a:r>
              <a:rPr lang="en-GB" dirty="0"/>
              <a:t>n                          br</a:t>
            </a:r>
            <a:r>
              <a:rPr lang="en-GB" b="1" dirty="0"/>
              <a:t>ea</a:t>
            </a:r>
            <a:r>
              <a:rPr lang="en-GB" dirty="0"/>
              <a:t>k                     g</a:t>
            </a:r>
            <a:r>
              <a:rPr lang="en-GB" b="1" dirty="0"/>
              <a:t>a</a:t>
            </a:r>
            <a:r>
              <a:rPr lang="en-GB" dirty="0"/>
              <a:t>t</a:t>
            </a:r>
            <a:r>
              <a:rPr lang="en-GB" b="1" dirty="0"/>
              <a:t>e</a:t>
            </a:r>
          </a:p>
          <a:p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6806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9EC74-3DF4-FB80-C415-2BF69DAEB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Polysyllabic Words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782FC-7B8A-AC0C-E06F-76208FD144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10633"/>
          </a:xfrm>
        </p:spPr>
        <p:txBody>
          <a:bodyPr/>
          <a:lstStyle/>
          <a:p>
            <a:r>
              <a:rPr lang="en-GB" dirty="0"/>
              <a:t>Towards the end of Year 1, children will be taught polysyllabic words. </a:t>
            </a:r>
          </a:p>
          <a:p>
            <a:r>
              <a:rPr lang="en-GB" dirty="0"/>
              <a:t>These words are split into syllables and children are taught to spell by using this method.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Homepage | Sounds-Write">
            <a:extLst>
              <a:ext uri="{FF2B5EF4-FFF2-40B4-BE49-F238E27FC236}">
                <a16:creationId xmlns:a16="http://schemas.microsoft.com/office/drawing/2014/main" id="{9662D1D0-0F29-D8B6-3751-B704D7B34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729" y="4580385"/>
            <a:ext cx="3201337" cy="180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B40AFD-5467-A903-6A09-2F81E731C4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5133" y="5190898"/>
            <a:ext cx="3296110" cy="10383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16E20C-0677-09F7-0199-67D85F80472A}"/>
              </a:ext>
            </a:extLst>
          </p:cNvPr>
          <p:cNvSpPr txBox="1"/>
          <p:nvPr/>
        </p:nvSpPr>
        <p:spPr>
          <a:xfrm>
            <a:off x="530942" y="4336026"/>
            <a:ext cx="43851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to  /  night</a:t>
            </a:r>
          </a:p>
        </p:txBody>
      </p:sp>
    </p:spTree>
    <p:extLst>
      <p:ext uri="{BB962C8B-B14F-4D97-AF65-F5344CB8AC3E}">
        <p14:creationId xmlns:p14="http://schemas.microsoft.com/office/powerpoint/2010/main" val="726330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D9EC74-3DF4-FB80-C415-2BF69DAEB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en-GB" sz="5400"/>
              <a:t>Phonics Screening Check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B40AFD-5467-A903-6A09-2F81E731C4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9409" y="650754"/>
            <a:ext cx="3532036" cy="1112693"/>
          </a:xfrm>
          <a:prstGeom prst="rect">
            <a:avLst/>
          </a:prstGeom>
        </p:spPr>
      </p:pic>
      <p:sp>
        <p:nvSpPr>
          <p:cNvPr id="2057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782FC-7B8A-AC0C-E06F-76208FD144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/>
          </a:bodyPr>
          <a:lstStyle/>
          <a:p>
            <a:r>
              <a:rPr lang="en-GB" sz="2200" dirty="0"/>
              <a:t>In June Year 1 sit the National Phonics Screening Check. </a:t>
            </a:r>
          </a:p>
          <a:p>
            <a:r>
              <a:rPr lang="en-GB" sz="2200" dirty="0"/>
              <a:t>This is made up of 40 words which the children need to segment and blend.</a:t>
            </a:r>
          </a:p>
          <a:p>
            <a:r>
              <a:rPr lang="en-GB" sz="2200" dirty="0"/>
              <a:t>Some of these words are real and some are nonsense words. </a:t>
            </a:r>
          </a:p>
          <a:p>
            <a:r>
              <a:rPr lang="en-GB" sz="2200" dirty="0"/>
              <a:t>Children will be given a score out of 40. </a:t>
            </a:r>
          </a:p>
          <a:p>
            <a:r>
              <a:rPr lang="en-GB" sz="2200" dirty="0"/>
              <a:t>The pass mark is currently 32. </a:t>
            </a:r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2050" name="Picture 2" descr="Phonics Screening Check - PhonicsBloom.com">
            <a:extLst>
              <a:ext uri="{FF2B5EF4-FFF2-40B4-BE49-F238E27FC236}">
                <a16:creationId xmlns:a16="http://schemas.microsoft.com/office/drawing/2014/main" id="{E9B1E44E-9C3F-5B1A-0D14-4023B7CD3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78413" y="2310086"/>
            <a:ext cx="1335755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omepage | Sounds-Write">
            <a:extLst>
              <a:ext uri="{FF2B5EF4-FFF2-40B4-BE49-F238E27FC236}">
                <a16:creationId xmlns:a16="http://schemas.microsoft.com/office/drawing/2014/main" id="{9662D1D0-0F29-D8B6-3751-B704D7B34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66095" y="4358181"/>
            <a:ext cx="3360391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929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6" name="Rectangle 4115">
            <a:extLst>
              <a:ext uri="{FF2B5EF4-FFF2-40B4-BE49-F238E27FC236}">
                <a16:creationId xmlns:a16="http://schemas.microsoft.com/office/drawing/2014/main" id="{53B475F8-50AE-46A0-9943-B2B63183D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D9EC74-3DF4-FB80-C415-2BF69DAEB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6986015" cy="1776484"/>
          </a:xfrm>
        </p:spPr>
        <p:txBody>
          <a:bodyPr anchor="b">
            <a:normAutofit/>
          </a:bodyPr>
          <a:lstStyle/>
          <a:p>
            <a:r>
              <a:rPr lang="en-GB" sz="5400"/>
              <a:t>What can you do at home?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B40AFD-5467-A903-6A09-2F81E731C4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9409" y="650754"/>
            <a:ext cx="3532036" cy="1112693"/>
          </a:xfrm>
          <a:prstGeom prst="rect">
            <a:avLst/>
          </a:prstGeom>
        </p:spPr>
      </p:pic>
      <p:sp>
        <p:nvSpPr>
          <p:cNvPr id="4117" name="sketch line">
            <a:extLst>
              <a:ext uri="{FF2B5EF4-FFF2-40B4-BE49-F238E27FC236}">
                <a16:creationId xmlns:a16="http://schemas.microsoft.com/office/drawing/2014/main" id="{75F6FDB4-2351-48C2-A863-2364A0234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31569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782FC-7B8A-AC0C-E06F-76208FD144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04819"/>
            <a:ext cx="6986016" cy="3672144"/>
          </a:xfrm>
        </p:spPr>
        <p:txBody>
          <a:bodyPr>
            <a:normAutofit/>
          </a:bodyPr>
          <a:lstStyle/>
          <a:p>
            <a:r>
              <a:rPr lang="en-GB" sz="2200" dirty="0"/>
              <a:t>Read with your child at least 3 times a week. Children will be sent home with a book that covers any gaps they </a:t>
            </a:r>
            <a:r>
              <a:rPr lang="en-GB" sz="2200"/>
              <a:t>may have and </a:t>
            </a:r>
            <a:r>
              <a:rPr lang="en-GB" sz="2200" dirty="0"/>
              <a:t>the current sound they are learning. </a:t>
            </a:r>
          </a:p>
          <a:p>
            <a:r>
              <a:rPr lang="en-GB" sz="2200" dirty="0"/>
              <a:t>Spend time reading to your child, discuss the words and how they are spelt and read.</a:t>
            </a:r>
          </a:p>
          <a:p>
            <a:r>
              <a:rPr lang="en-GB" sz="2200" dirty="0"/>
              <a:t>Practise phonics sounds through spellings and flash cards sent home. </a:t>
            </a:r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4098" name="Picture 2" descr="The Best Read Aloud Books for Elementary Students">
            <a:extLst>
              <a:ext uri="{FF2B5EF4-FFF2-40B4-BE49-F238E27FC236}">
                <a16:creationId xmlns:a16="http://schemas.microsoft.com/office/drawing/2014/main" id="{E27EA79F-4192-A483-B3D3-94D17A687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30395" y="2310086"/>
            <a:ext cx="2831790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omepage | Sounds-Write">
            <a:extLst>
              <a:ext uri="{FF2B5EF4-FFF2-40B4-BE49-F238E27FC236}">
                <a16:creationId xmlns:a16="http://schemas.microsoft.com/office/drawing/2014/main" id="{9662D1D0-0F29-D8B6-3751-B704D7B34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66095" y="4358181"/>
            <a:ext cx="3360391" cy="189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5372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334</Words>
  <Application>Microsoft Office PowerPoint</Application>
  <PresentationFormat>Widescreen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Roboto</vt:lpstr>
      <vt:lpstr>Office Theme</vt:lpstr>
      <vt:lpstr>PowerPoint Presentation</vt:lpstr>
      <vt:lpstr>What is Sounds Write? </vt:lpstr>
      <vt:lpstr>The Initial Code </vt:lpstr>
      <vt:lpstr>The Extended Code </vt:lpstr>
      <vt:lpstr>Polysyllabic Words </vt:lpstr>
      <vt:lpstr>Phonics Screening Check</vt:lpstr>
      <vt:lpstr>What can you do at home?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Amy Farnsworth</dc:creator>
  <cp:lastModifiedBy>Amy Farnsworth</cp:lastModifiedBy>
  <cp:revision>2</cp:revision>
  <dcterms:created xsi:type="dcterms:W3CDTF">2024-09-20T15:53:24Z</dcterms:created>
  <dcterms:modified xsi:type="dcterms:W3CDTF">2025-01-30T18:45:52Z</dcterms:modified>
</cp:coreProperties>
</file>